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8"/>
  </p:notesMasterIdLst>
  <p:handoutMasterIdLst>
    <p:handoutMasterId r:id="rId19"/>
  </p:handoutMasterIdLst>
  <p:sldIdLst>
    <p:sldId id="257" r:id="rId6"/>
    <p:sldId id="339" r:id="rId7"/>
    <p:sldId id="306" r:id="rId8"/>
    <p:sldId id="303" r:id="rId9"/>
    <p:sldId id="337" r:id="rId10"/>
    <p:sldId id="305" r:id="rId11"/>
    <p:sldId id="336" r:id="rId12"/>
    <p:sldId id="301" r:id="rId13"/>
    <p:sldId id="338" r:id="rId14"/>
    <p:sldId id="340" r:id="rId15"/>
    <p:sldId id="342" r:id="rId16"/>
    <p:sldId id="343" r:id="rId17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everts, Michael C." initials="SMC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6CCFF"/>
    <a:srgbClr val="314AB5"/>
    <a:srgbClr val="000000"/>
    <a:srgbClr val="FF5050"/>
    <a:srgbClr val="0000FF"/>
    <a:srgbClr val="FF00FF"/>
    <a:srgbClr val="CC00CC"/>
    <a:srgbClr val="FF7C8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85801" autoAdjust="0"/>
  </p:normalViewPr>
  <p:slideViewPr>
    <p:cSldViewPr>
      <p:cViewPr varScale="1">
        <p:scale>
          <a:sx n="89" d="100"/>
          <a:sy n="89" d="100"/>
        </p:scale>
        <p:origin x="117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nsf.gov\NSF\Divisions\BDPUB\2018_Budget%20Cycle\NSB\November%202016\current%20dollar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533413262262434E-2"/>
          <c:y val="3.2680432333813889E-2"/>
          <c:w val="0.90667442067667137"/>
          <c:h val="0.90727849410969519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'Current Dollars'!$A$2:$A$18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xVal>
          <c:yVal>
            <c:numRef>
              <c:f>'Current Dollars'!$B$2:$B$18</c:f>
              <c:numCache>
                <c:formatCode>General</c:formatCode>
                <c:ptCount val="17"/>
                <c:pt idx="0">
                  <c:v>3912</c:v>
                </c:pt>
                <c:pt idx="1">
                  <c:v>4430.57</c:v>
                </c:pt>
                <c:pt idx="2">
                  <c:v>4823.3500000000004</c:v>
                </c:pt>
                <c:pt idx="3">
                  <c:v>5323.09</c:v>
                </c:pt>
                <c:pt idx="4">
                  <c:v>5588.86</c:v>
                </c:pt>
                <c:pt idx="5">
                  <c:v>5482.49</c:v>
                </c:pt>
                <c:pt idx="6">
                  <c:v>5589.14</c:v>
                </c:pt>
                <c:pt idx="7">
                  <c:v>5889.87</c:v>
                </c:pt>
                <c:pt idx="8">
                  <c:v>6125.26</c:v>
                </c:pt>
                <c:pt idx="9">
                  <c:v>6493.61</c:v>
                </c:pt>
                <c:pt idx="10">
                  <c:v>6872.51</c:v>
                </c:pt>
                <c:pt idx="11">
                  <c:v>6805.98</c:v>
                </c:pt>
                <c:pt idx="12">
                  <c:v>7033.1</c:v>
                </c:pt>
                <c:pt idx="13">
                  <c:v>6884.11</c:v>
                </c:pt>
                <c:pt idx="14">
                  <c:v>7171.92</c:v>
                </c:pt>
                <c:pt idx="15">
                  <c:v>7344.21</c:v>
                </c:pt>
                <c:pt idx="16">
                  <c:v>7463.49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9975040"/>
        <c:axId val="158082872"/>
      </c:scatterChart>
      <c:valAx>
        <c:axId val="129975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082872"/>
        <c:crosses val="autoZero"/>
        <c:crossBetween val="midCat"/>
      </c:valAx>
      <c:valAx>
        <c:axId val="158082872"/>
        <c:scaling>
          <c:orientation val="minMax"/>
          <c:max val="10000"/>
          <c:min val="3000"/>
        </c:scaling>
        <c:delete val="0"/>
        <c:axPos val="l"/>
        <c:majorGridlines>
          <c:spPr>
            <a:ln w="12700" cap="flat" cmpd="sng" algn="ctr">
              <a:solidFill>
                <a:schemeClr val="tx2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975040"/>
        <c:crosses val="autoZero"/>
        <c:crossBetween val="midCat"/>
      </c:valAx>
      <c:spPr>
        <a:noFill/>
        <a:ln>
          <a:solidFill>
            <a:srgbClr val="069C2A">
              <a:alpha val="61000"/>
            </a:srgb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APPROPRIATIONS DRIFT
NSF Appropriations Dates versus Start of Federal Fiscal Year Oct. 1</a:t>
            </a:r>
          </a:p>
        </c:rich>
      </c:tx>
      <c:layout>
        <c:manualLayout>
          <c:xMode val="edge"/>
          <c:yMode val="edge"/>
          <c:x val="0.20754718299997693"/>
          <c:y val="4.8939196833305788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2.5527192008879023E-2"/>
          <c:y val="8.9722675367047311E-2"/>
          <c:w val="0.94894561598224192"/>
          <c:h val="0.8140293637846656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  <a:ln w="6350"/>
          </c:spPr>
          <c:invertIfNegative val="0"/>
          <c:cat>
            <c:numRef>
              <c:f>Sheet2!$A$7:$A$32</c:f>
              <c:numCache>
                <c:formatCode>General</c:formatCode>
                <c:ptCount val="26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</c:numCache>
            </c:numRef>
          </c:cat>
          <c:val>
            <c:numRef>
              <c:f>Sheet2!$D$7:$D$32</c:f>
              <c:numCache>
                <c:formatCode>General</c:formatCode>
                <c:ptCount val="26"/>
                <c:pt idx="0">
                  <c:v>34</c:v>
                </c:pt>
                <c:pt idx="1">
                  <c:v>27</c:v>
                </c:pt>
                <c:pt idx="2">
                  <c:v>5</c:v>
                </c:pt>
                <c:pt idx="3">
                  <c:v>27</c:v>
                </c:pt>
                <c:pt idx="4">
                  <c:v>-3</c:v>
                </c:pt>
                <c:pt idx="5">
                  <c:v>205</c:v>
                </c:pt>
                <c:pt idx="6">
                  <c:v>-5</c:v>
                </c:pt>
                <c:pt idx="7">
                  <c:v>26</c:v>
                </c:pt>
                <c:pt idx="8">
                  <c:v>20</c:v>
                </c:pt>
                <c:pt idx="9">
                  <c:v>19</c:v>
                </c:pt>
                <c:pt idx="10">
                  <c:v>26</c:v>
                </c:pt>
                <c:pt idx="11">
                  <c:v>55</c:v>
                </c:pt>
                <c:pt idx="12">
                  <c:v>139</c:v>
                </c:pt>
                <c:pt idx="13">
                  <c:v>112</c:v>
                </c:pt>
                <c:pt idx="14">
                  <c:v>67</c:v>
                </c:pt>
                <c:pt idx="15">
                  <c:v>89</c:v>
                </c:pt>
                <c:pt idx="16">
                  <c:v>134</c:v>
                </c:pt>
                <c:pt idx="17">
                  <c:v>85</c:v>
                </c:pt>
                <c:pt idx="18">
                  <c:v>160</c:v>
                </c:pt>
                <c:pt idx="19">
                  <c:v>76</c:v>
                </c:pt>
                <c:pt idx="20">
                  <c:v>194</c:v>
                </c:pt>
                <c:pt idx="21">
                  <c:v>47</c:v>
                </c:pt>
                <c:pt idx="22">
                  <c:v>176</c:v>
                </c:pt>
                <c:pt idx="23">
                  <c:v>107</c:v>
                </c:pt>
                <c:pt idx="24">
                  <c:v>75</c:v>
                </c:pt>
                <c:pt idx="25">
                  <c:v>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838568"/>
        <c:axId val="157838960"/>
      </c:barChart>
      <c:catAx>
        <c:axId val="1578385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7838960"/>
        <c:crosses val="autoZero"/>
        <c:auto val="1"/>
        <c:lblAlgn val="ctr"/>
        <c:lblOffset val="740"/>
        <c:tickLblSkip val="1"/>
        <c:tickMarkSkip val="1"/>
        <c:noMultiLvlLbl val="0"/>
      </c:catAx>
      <c:valAx>
        <c:axId val="157838960"/>
        <c:scaling>
          <c:orientation val="minMax"/>
          <c:max val="240"/>
          <c:min val="-3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7838568"/>
        <c:crosses val="autoZero"/>
        <c:crossBetween val="between"/>
        <c:majorUnit val="30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0.09686</cdr:x>
      <cdr:y>0.50225</cdr:y>
    </cdr:from>
    <cdr:to>
      <cdr:x>0.5304</cdr:x>
      <cdr:y>0.82905</cdr:y>
    </cdr:to>
    <cdr:cxnSp macro="">
      <cdr:nvCxnSpPr>
        <cdr:cNvPr id="2" name="Straight Connector 1"/>
        <cdr:cNvCxnSpPr/>
      </cdr:nvCxnSpPr>
      <cdr:spPr>
        <a:xfrm xmlns:a="http://schemas.openxmlformats.org/drawingml/2006/main" flipV="1">
          <a:off x="800100" y="2342140"/>
          <a:ext cx="3581400" cy="1524000"/>
        </a:xfrm>
        <a:prstGeom xmlns:a="http://schemas.openxmlformats.org/drawingml/2006/main" prst="line">
          <a:avLst/>
        </a:prstGeom>
        <a:ln xmlns:a="http://schemas.openxmlformats.org/drawingml/2006/main" w="19050"/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0.58763</cdr:x>
      <cdr:y>0.35948</cdr:y>
    </cdr:from>
    <cdr:to>
      <cdr:x>0.91049</cdr:x>
      <cdr:y>0.45753</cdr:y>
    </cdr:to>
    <cdr:cxnSp macro="">
      <cdr:nvCxnSpPr>
        <cdr:cNvPr id="9" name="Straight Connector 8"/>
        <cdr:cNvCxnSpPr/>
      </cdr:nvCxnSpPr>
      <cdr:spPr>
        <a:xfrm xmlns:a="http://schemas.openxmlformats.org/drawingml/2006/main" flipV="1">
          <a:off x="4854236" y="1676401"/>
          <a:ext cx="2667000" cy="457200"/>
        </a:xfrm>
        <a:prstGeom xmlns:a="http://schemas.openxmlformats.org/drawingml/2006/main" prst="line">
          <a:avLst/>
        </a:prstGeom>
        <a:ln xmlns:a="http://schemas.openxmlformats.org/drawingml/2006/main" w="19050"/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0.51196</cdr:x>
      <cdr:y>0.17974</cdr:y>
    </cdr:from>
    <cdr:to>
      <cdr:x>0.96583</cdr:x>
      <cdr:y>0.51859</cdr:y>
    </cdr:to>
    <cdr:cxnSp macro="">
      <cdr:nvCxnSpPr>
        <cdr:cNvPr id="18" name="Straight Arrow Connector 17"/>
        <cdr:cNvCxnSpPr/>
      </cdr:nvCxnSpPr>
      <cdr:spPr>
        <a:xfrm xmlns:a="http://schemas.openxmlformats.org/drawingml/2006/main" flipV="1">
          <a:off x="4229100" y="838201"/>
          <a:ext cx="3749336" cy="1580139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69C2A"/>
          </a:solidFill>
          <a:prstDash val="dash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0.41571</cdr:x>
      <cdr:y>0.9495</cdr:y>
    </cdr:from>
    <cdr:to>
      <cdr:x>0.57397</cdr:x>
      <cdr:y>0.97871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567658" y="5543964"/>
          <a:ext cx="1358192" cy="17056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000" b="1" i="0" u="none" strike="noStrike" baseline="0">
              <a:solidFill>
                <a:srgbClr val="000000"/>
              </a:solidFill>
              <a:latin typeface="Arial"/>
              <a:cs typeface="Arial"/>
            </a:rPr>
            <a:t>Days from October 1 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73C57-5756-47C8-9112-106D2B91735A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C9F0-4644-4C4F-847D-33EB760B2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80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EDB95B63-8951-49F7-A974-7944550F2AA2}" type="datetimeFigureOut">
              <a:rPr lang="en-US" smtClean="0"/>
              <a:pPr/>
              <a:t>11/28/2016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9813E214-E91D-4B08-8D0D-4898AB4D8C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859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13E214-E91D-4B08-8D0D-4898AB4D8C2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250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Slide 4: Michael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C1C9C-4C3E-46DE-B938-9C7061AD734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07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4BB42-B53D-4B15-B01C-AAAE43F57D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447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D0925-C6B3-44EB-A962-4D8A48094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ECE93-79A7-44D4-96C9-79159509AD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C2BB1-1859-4571-BD7A-B7FECCC67B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B0667-37DF-4036-B60C-D947B61228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73188-6AA1-437F-B6EE-6ACA321A75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2B5F6-0404-4BFE-A42A-CA509F83F3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1C40C-7455-46D2-B442-3DA2680271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461E3-86A6-492D-8F27-FF91EC3CBA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F6B18-9349-4280-A410-2889BDFC2B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76AFC-2905-49AA-A857-19EDCB6B69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2BE52-EAB9-48E0-B1D4-3AA3BE1EC6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G:\Speeches\2007\KO\UVA\Design\generic2ndary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A6C4631C-0133-47D0-9354-4B62C2E81E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1.xlsx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236220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solidFill>
                  <a:schemeClr val="accent2"/>
                </a:solidFill>
              </a:rPr>
              <a:t>NSF Budget / Congressional Update</a:t>
            </a:r>
            <a:br>
              <a:rPr lang="en-US" sz="3600" b="1" dirty="0" smtClean="0">
                <a:solidFill>
                  <a:schemeClr val="accent2"/>
                </a:solidFill>
              </a:rPr>
            </a:br>
            <a:r>
              <a:rPr lang="en-US" sz="3200" dirty="0" smtClean="0">
                <a:solidFill>
                  <a:schemeClr val="accent2"/>
                </a:solidFill>
              </a:rPr>
              <a:t/>
            </a:r>
            <a:br>
              <a:rPr lang="en-US" sz="3200" dirty="0" smtClean="0">
                <a:solidFill>
                  <a:schemeClr val="accent2"/>
                </a:solidFill>
              </a:rPr>
            </a:br>
            <a:r>
              <a:rPr lang="en-US" sz="2400" dirty="0">
                <a:solidFill>
                  <a:schemeClr val="accent2"/>
                </a:solidFill>
              </a:rPr>
              <a:t>NSF Business &amp; Operations Advisory Committee</a:t>
            </a:r>
            <a:r>
              <a:rPr lang="en-US" sz="2400" dirty="0" smtClean="0">
                <a:solidFill>
                  <a:schemeClr val="accent2"/>
                </a:solidFill>
              </a:rPr>
              <a:t/>
            </a:r>
            <a:br>
              <a:rPr lang="en-US" sz="2400" dirty="0" smtClean="0">
                <a:solidFill>
                  <a:schemeClr val="accent2"/>
                </a:solidFill>
              </a:rPr>
            </a:br>
            <a:r>
              <a:rPr lang="en-US" sz="2400" dirty="0" smtClean="0">
                <a:solidFill>
                  <a:schemeClr val="accent2"/>
                </a:solidFill>
              </a:rPr>
              <a:t>November 29, 2016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2209800"/>
          </a:xfrm>
        </p:spPr>
        <p:txBody>
          <a:bodyPr>
            <a:normAutofit fontScale="92500" lnSpcReduction="20000"/>
          </a:bodyPr>
          <a:lstStyle/>
          <a:p>
            <a:r>
              <a:rPr lang="en-US" sz="2200" b="1" dirty="0"/>
              <a:t>Michael Sieverts</a:t>
            </a:r>
          </a:p>
          <a:p>
            <a:r>
              <a:rPr lang="en-US" sz="2000" dirty="0"/>
              <a:t>Division Director, Budget Division</a:t>
            </a:r>
          </a:p>
          <a:p>
            <a:r>
              <a:rPr lang="en-US" sz="2000" dirty="0"/>
              <a:t>Office of Budget, Finance, and Award Management</a:t>
            </a:r>
          </a:p>
          <a:p>
            <a:endParaRPr lang="en-US" sz="2000" b="1" dirty="0" smtClean="0"/>
          </a:p>
          <a:p>
            <a:endParaRPr lang="en-US" sz="2000" b="1" dirty="0"/>
          </a:p>
          <a:p>
            <a:r>
              <a:rPr lang="en-US" sz="2200" b="1" dirty="0" smtClean="0"/>
              <a:t>Anthony Gibson</a:t>
            </a:r>
          </a:p>
          <a:p>
            <a:r>
              <a:rPr lang="en-US" sz="2000" dirty="0" smtClean="0"/>
              <a:t>Senior Advisor, Office of Legislative and Public Affairs</a:t>
            </a:r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5B0667-37DF-4036-B60C-D947B612284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397" y="642164"/>
            <a:ext cx="56460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/>
              <a:t>2016 Election Results</a:t>
            </a: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6110702"/>
              </p:ext>
            </p:extLst>
          </p:nvPr>
        </p:nvGraphicFramePr>
        <p:xfrm>
          <a:off x="152400" y="1825625"/>
          <a:ext cx="8534399" cy="1381760"/>
        </p:xfrm>
        <a:graphic>
          <a:graphicData uri="http://schemas.openxmlformats.org/drawingml/2006/table">
            <a:tbl>
              <a:tblPr firstRow="1" bandRow="1"/>
              <a:tblGrid>
                <a:gridCol w="1808135"/>
                <a:gridCol w="1952786"/>
                <a:gridCol w="3221770"/>
                <a:gridCol w="1551708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 smtClean="0"/>
                        <a:t>SENATE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 smtClean="0"/>
                        <a:t>114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Congress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 smtClean="0"/>
                        <a:t>115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Congress - 2016 Election Results*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 smtClean="0"/>
                        <a:t>Change**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 smtClean="0"/>
                        <a:t>Republicans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 smtClean="0"/>
                        <a:t>51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 smtClean="0"/>
                        <a:t>-3 seats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 smtClean="0"/>
                        <a:t>Democrats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 smtClean="0"/>
                        <a:t>46*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 smtClean="0"/>
                        <a:t>48*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 smtClean="0"/>
                        <a:t>+2 seats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52400" y="3207385"/>
            <a:ext cx="42619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*   2</a:t>
            </a: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Independents caucus with Democrats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** Louisiana will hold a runoff election on December 10, 2016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074314"/>
              </p:ext>
            </p:extLst>
          </p:nvPr>
        </p:nvGraphicFramePr>
        <p:xfrm>
          <a:off x="152397" y="4035425"/>
          <a:ext cx="8534401" cy="1381760"/>
        </p:xfrm>
        <a:graphic>
          <a:graphicData uri="http://schemas.openxmlformats.org/drawingml/2006/table">
            <a:tbl>
              <a:tblPr firstRow="1" bandRow="1"/>
              <a:tblGrid>
                <a:gridCol w="2133600"/>
                <a:gridCol w="2006852"/>
                <a:gridCol w="2872966"/>
                <a:gridCol w="1520983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 smtClean="0"/>
                        <a:t>HOUSE OF REPRESENTATIVES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 smtClean="0"/>
                        <a:t>114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Congress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 smtClean="0"/>
                        <a:t>115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Congress – 2016 Election Results**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 smtClean="0"/>
                        <a:t>Change**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 smtClean="0"/>
                        <a:t>Republicans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 smtClean="0"/>
                        <a:t>247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 smtClean="0"/>
                        <a:t>238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 smtClean="0"/>
                        <a:t>-9 seats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 smtClean="0"/>
                        <a:t>Democrats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 smtClean="0"/>
                        <a:t>188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 smtClean="0"/>
                        <a:t>193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 smtClean="0"/>
                        <a:t>+5 seats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28600" y="5417185"/>
            <a:ext cx="84581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** Four House races have not yet been called (including two House districts in Louisiana, which will hold a runoff election on December 10, 2016).  </a:t>
            </a:r>
          </a:p>
        </p:txBody>
      </p:sp>
    </p:spTree>
    <p:extLst>
      <p:ext uri="{BB962C8B-B14F-4D97-AF65-F5344CB8AC3E}">
        <p14:creationId xmlns:p14="http://schemas.microsoft.com/office/powerpoint/2010/main" val="4120665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020762"/>
          </a:xfrm>
        </p:spPr>
        <p:txBody>
          <a:bodyPr/>
          <a:lstStyle/>
          <a:p>
            <a:r>
              <a:rPr lang="en-US" dirty="0" smtClean="0"/>
              <a:t>Senate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839200" cy="4724400"/>
          </a:xfrm>
        </p:spPr>
        <p:txBody>
          <a:bodyPr>
            <a:normAutofit fontScale="32500" lnSpcReduction="20000"/>
          </a:bodyPr>
          <a:lstStyle/>
          <a:p>
            <a:pPr marL="228600" lvl="1" indent="-342900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en-US" sz="7400" dirty="0"/>
              <a:t>Republicans retain leadership of the Chamber</a:t>
            </a:r>
          </a:p>
          <a:p>
            <a:pPr lvl="1"/>
            <a:r>
              <a:rPr lang="en-US" sz="6200" dirty="0"/>
              <a:t>Maintain control over </a:t>
            </a:r>
            <a:r>
              <a:rPr lang="en-US" sz="6200" dirty="0" smtClean="0"/>
              <a:t>Committees, schedule/calendar</a:t>
            </a:r>
            <a:r>
              <a:rPr lang="en-US" sz="6200" dirty="0"/>
              <a:t>, Executive nominations, treaties</a:t>
            </a:r>
          </a:p>
          <a:p>
            <a:endParaRPr lang="en-US" dirty="0" smtClean="0"/>
          </a:p>
          <a:p>
            <a:r>
              <a:rPr lang="en-US" sz="7400" dirty="0" smtClean="0"/>
              <a:t>Appropriations – Commerce, Justice, Science, and Related Agencies</a:t>
            </a:r>
          </a:p>
          <a:p>
            <a:pPr lvl="1"/>
            <a:r>
              <a:rPr lang="en-US" sz="6200" dirty="0" smtClean="0"/>
              <a:t>Vice Chairwoman Barbara Mikulski (D-MD) has retired, Sen. Mark Kirk (R-IL) was not reelected</a:t>
            </a:r>
          </a:p>
          <a:p>
            <a:endParaRPr lang="en-US" dirty="0" smtClean="0"/>
          </a:p>
          <a:p>
            <a:r>
              <a:rPr lang="en-US" sz="7400" dirty="0" smtClean="0"/>
              <a:t>Authorizing – Commerce, Science, Transportation Committee</a:t>
            </a:r>
          </a:p>
          <a:p>
            <a:pPr lvl="1"/>
            <a:r>
              <a:rPr lang="en-US" sz="6200" dirty="0" smtClean="0"/>
              <a:t>Subcommittee on Science, Space, and Competitiveness – no change*</a:t>
            </a:r>
          </a:p>
          <a:p>
            <a:pPr marL="457200" lvl="1" indent="0">
              <a:buNone/>
            </a:pPr>
            <a:endParaRPr lang="en-US" sz="4600" dirty="0" smtClean="0"/>
          </a:p>
          <a:p>
            <a:r>
              <a:rPr lang="en-US" sz="7400" dirty="0" smtClean="0"/>
              <a:t>Authorizing </a:t>
            </a:r>
            <a:r>
              <a:rPr lang="en-US" sz="7400" dirty="0"/>
              <a:t>– Committee on Health, Education, Labor, and Pensions</a:t>
            </a:r>
          </a:p>
          <a:p>
            <a:pPr lvl="1">
              <a:lnSpc>
                <a:spcPct val="100000"/>
              </a:lnSpc>
            </a:pPr>
            <a:r>
              <a:rPr lang="en-US" sz="6200" dirty="0" smtClean="0"/>
              <a:t>Barbara </a:t>
            </a:r>
            <a:r>
              <a:rPr lang="en-US" sz="6200" dirty="0"/>
              <a:t>Mikulski (D-MD) has retired, Sen. Mark Kirk (R-IL) was not reelected</a:t>
            </a:r>
          </a:p>
          <a:p>
            <a:pPr marL="0" indent="0">
              <a:buNone/>
            </a:pPr>
            <a:endParaRPr lang="en-US" sz="975" dirty="0"/>
          </a:p>
          <a:p>
            <a:pPr marL="0" indent="0">
              <a:buNone/>
            </a:pPr>
            <a:endParaRPr lang="en-US" sz="975" dirty="0"/>
          </a:p>
        </p:txBody>
      </p:sp>
    </p:spTree>
    <p:extLst>
      <p:ext uri="{BB962C8B-B14F-4D97-AF65-F5344CB8AC3E}">
        <p14:creationId xmlns:p14="http://schemas.microsoft.com/office/powerpoint/2010/main" val="250054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1143000"/>
          </a:xfrm>
        </p:spPr>
        <p:txBody>
          <a:bodyPr/>
          <a:lstStyle/>
          <a:p>
            <a:r>
              <a:rPr lang="en-US" dirty="0" smtClean="0"/>
              <a:t>House of Representatives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525963"/>
          </a:xfrm>
        </p:spPr>
        <p:txBody>
          <a:bodyPr>
            <a:normAutofit fontScale="70000" lnSpcReduction="20000"/>
          </a:bodyPr>
          <a:lstStyle/>
          <a:p>
            <a:pPr marL="342900" lvl="1" indent="-342900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en-US" sz="3400" dirty="0"/>
              <a:t>Republicans retain leadership of the Chamber</a:t>
            </a:r>
          </a:p>
          <a:p>
            <a:pPr lvl="1"/>
            <a:r>
              <a:rPr lang="en-US" dirty="0"/>
              <a:t>Maintain control over Committees, schedule/calendar</a:t>
            </a:r>
            <a:r>
              <a:rPr lang="en-US" dirty="0" smtClean="0"/>
              <a:t>, rules of business</a:t>
            </a:r>
          </a:p>
          <a:p>
            <a:pPr lvl="1"/>
            <a:endParaRPr lang="en-US" dirty="0" smtClean="0"/>
          </a:p>
          <a:p>
            <a:r>
              <a:rPr lang="en-US" sz="3400" dirty="0" smtClean="0"/>
              <a:t>Appropriations – Commerce, Justice, Science, and Related Agencies</a:t>
            </a:r>
          </a:p>
          <a:p>
            <a:pPr lvl="1"/>
            <a:r>
              <a:rPr lang="en-US" dirty="0" smtClean="0"/>
              <a:t>Rep. David Jolly (R-FL) and Ranking Member Mike Honda (D-CA) were not reelected.</a:t>
            </a:r>
            <a:r>
              <a:rPr lang="en-US" dirty="0"/>
              <a:t> </a:t>
            </a:r>
            <a:r>
              <a:rPr lang="en-US" dirty="0" smtClean="0"/>
              <a:t> Rep. Chaka Fattah (D-PA) resigned during the 114</a:t>
            </a:r>
            <a:r>
              <a:rPr lang="en-US" baseline="30000" dirty="0" smtClean="0"/>
              <a:t>th</a:t>
            </a:r>
            <a:r>
              <a:rPr lang="en-US" dirty="0" smtClean="0"/>
              <a:t> Congress</a:t>
            </a:r>
          </a:p>
          <a:p>
            <a:pPr marL="342900" lvl="1" indent="0">
              <a:buNone/>
            </a:pPr>
            <a:endParaRPr lang="en-US" dirty="0" smtClean="0"/>
          </a:p>
          <a:p>
            <a:r>
              <a:rPr lang="en-US" sz="3400" dirty="0" smtClean="0"/>
              <a:t>Authorizing – Science, Space, and Technology Committee</a:t>
            </a:r>
          </a:p>
          <a:p>
            <a:pPr lvl="1"/>
            <a:r>
              <a:rPr lang="en-US" dirty="0" smtClean="0"/>
              <a:t>Subcommittee on Research and Technology – Rep. Randy </a:t>
            </a:r>
            <a:r>
              <a:rPr lang="en-US" dirty="0" err="1" smtClean="0"/>
              <a:t>Neugebauer</a:t>
            </a:r>
            <a:r>
              <a:rPr lang="en-US" dirty="0" smtClean="0"/>
              <a:t> (R-TX) retired, Rep. Donna Edwards (D-MD) and Rep. Alan Grayson (D-FL) did not seek reelection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78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1509735"/>
              </p:ext>
            </p:extLst>
          </p:nvPr>
        </p:nvGraphicFramePr>
        <p:xfrm>
          <a:off x="685800" y="1733749"/>
          <a:ext cx="7772400" cy="4133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+mn-lt"/>
              </a:rPr>
              <a:t>NSF Appropriations FY 2000 – FY 2016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+mn-lt"/>
              </a:rPr>
            </a:b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(Millions of Current Dollars)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1D77-2B61-4091-B8DB-E8B2D315116B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71600" y="33528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5% average growth from FY 2000 to FY 2009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42657" y="6091336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*FY 2009 excludes $3,002 million for ARRA.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3733800"/>
            <a:ext cx="2765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% average growth from FY 2010 to FY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79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457200"/>
            <a:ext cx="8610600" cy="9144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70C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70C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70C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70C0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600" kern="0" dirty="0" smtClean="0">
                <a:solidFill>
                  <a:schemeClr val="accent2"/>
                </a:solidFill>
              </a:rPr>
              <a:t>Bipartisan Budget Act of 2015 </a:t>
            </a:r>
            <a:r>
              <a:rPr lang="en-US" sz="2800" kern="0" dirty="0" smtClean="0">
                <a:solidFill>
                  <a:schemeClr val="accent2"/>
                </a:solidFill>
              </a:rPr>
              <a:t>(P.L. 114-74)</a:t>
            </a:r>
            <a:endParaRPr lang="en-US" sz="2800" kern="0" dirty="0">
              <a:solidFill>
                <a:schemeClr val="accent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90" y="1600200"/>
            <a:ext cx="8482810" cy="40662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19400" y="1828800"/>
            <a:ext cx="2929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Discretionary Budget Caps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3965226"/>
            <a:ext cx="495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+5%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933351" y="3733800"/>
            <a:ext cx="495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+3%</a:t>
            </a:r>
            <a:endParaRPr lang="en-US" sz="12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1600200" y="3684683"/>
            <a:ext cx="12324" cy="256478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>
          <a:xfrm flipH="1">
            <a:off x="3200400" y="3985818"/>
            <a:ext cx="2230" cy="128982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EF6B18-9349-4280-A410-2889BDFC2B5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1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0893669"/>
              </p:ext>
            </p:extLst>
          </p:nvPr>
        </p:nvGraphicFramePr>
        <p:xfrm>
          <a:off x="242888" y="1376362"/>
          <a:ext cx="8732837" cy="426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7" name="Worksheet" r:id="rId4" imgW="8372416" imgH="4086177" progId="Excel.Sheet.12">
                  <p:embed/>
                </p:oleObj>
              </mc:Choice>
              <mc:Fallback>
                <p:oleObj name="Worksheet" r:id="rId4" imgW="8372416" imgH="408617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2888" y="1376362"/>
                        <a:ext cx="8732837" cy="4262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 bwMode="auto">
          <a:xfrm>
            <a:off x="76200" y="228600"/>
            <a:ext cx="899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70C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70C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70C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70C0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600" kern="0" dirty="0" smtClean="0">
                <a:solidFill>
                  <a:schemeClr val="accent2"/>
                </a:solidFill>
              </a:rPr>
              <a:t>NSF FY 2017 Budget Request to Congress</a:t>
            </a:r>
            <a:endParaRPr lang="en-US" sz="3600" kern="0" dirty="0">
              <a:solidFill>
                <a:schemeClr val="accent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EF6B18-9349-4280-A410-2889BDFC2B5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210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+mn-lt"/>
              </a:rPr>
              <a:t>FY 2017 NSF Funding Comparisons</a:t>
            </a:r>
            <a:endParaRPr lang="en-US" sz="3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6128" y="2286000"/>
            <a:ext cx="8260672" cy="3840163"/>
          </a:xfrm>
        </p:spPr>
        <p:txBody>
          <a:bodyPr/>
          <a:lstStyle/>
          <a:p>
            <a:r>
              <a:rPr lang="en-US" sz="2800" dirty="0" smtClean="0"/>
              <a:t>$7.6 B – Request (Discretionary)</a:t>
            </a:r>
          </a:p>
          <a:p>
            <a:r>
              <a:rPr lang="en-US" sz="2800" dirty="0" smtClean="0"/>
              <a:t>$8.0 B – Total Request (</a:t>
            </a:r>
            <a:r>
              <a:rPr lang="en-US" sz="2800" dirty="0" err="1" smtClean="0"/>
              <a:t>inc.</a:t>
            </a:r>
            <a:r>
              <a:rPr lang="en-US" sz="2800" dirty="0" smtClean="0"/>
              <a:t> $400 M mandatory)</a:t>
            </a:r>
          </a:p>
          <a:p>
            <a:r>
              <a:rPr lang="en-US" sz="2800" dirty="0" smtClean="0"/>
              <a:t>$7.4 B – House</a:t>
            </a:r>
          </a:p>
          <a:p>
            <a:r>
              <a:rPr lang="en-US" sz="2800" dirty="0" smtClean="0"/>
              <a:t>$7.5 B -- Senate</a:t>
            </a:r>
          </a:p>
          <a:p>
            <a:endParaRPr lang="en-US" sz="2800" dirty="0" smtClean="0"/>
          </a:p>
          <a:p>
            <a:r>
              <a:rPr lang="en-US" sz="2800" dirty="0"/>
              <a:t>$7.5 B – FY 2016 Enacted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EF6B18-9349-4280-A410-2889BDFC2B5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401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886" y="381000"/>
            <a:ext cx="8915400" cy="1143000"/>
          </a:xfrm>
        </p:spPr>
        <p:txBody>
          <a:bodyPr/>
          <a:lstStyle/>
          <a:p>
            <a:r>
              <a:rPr lang="en-US" sz="4000" dirty="0" smtClean="0">
                <a:solidFill>
                  <a:schemeClr val="accent2"/>
                </a:solidFill>
              </a:rPr>
              <a:t>What is meant by mandatory funding?</a:t>
            </a:r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191000"/>
          </a:xfrm>
        </p:spPr>
        <p:txBody>
          <a:bodyPr>
            <a:noAutofit/>
          </a:bodyPr>
          <a:lstStyle/>
          <a:p>
            <a:r>
              <a:rPr lang="en-US" sz="2200" dirty="0"/>
              <a:t>Different category of Federal spending than NSF typically sees</a:t>
            </a:r>
          </a:p>
          <a:p>
            <a:endParaRPr lang="en-US" sz="800" dirty="0" smtClean="0"/>
          </a:p>
          <a:p>
            <a:r>
              <a:rPr lang="en-US" sz="2200" dirty="0" smtClean="0"/>
              <a:t>Also </a:t>
            </a:r>
            <a:r>
              <a:rPr lang="en-US" sz="2200" dirty="0"/>
              <a:t>known as “direct spending” </a:t>
            </a:r>
            <a:endParaRPr lang="en-US" sz="2200" dirty="0" smtClean="0"/>
          </a:p>
          <a:p>
            <a:endParaRPr lang="en-US" sz="800" dirty="0"/>
          </a:p>
          <a:p>
            <a:r>
              <a:rPr lang="en-US" sz="2200" dirty="0"/>
              <a:t>GAO Definition: </a:t>
            </a:r>
            <a:r>
              <a:rPr lang="en-US" sz="2200" dirty="0" smtClean="0"/>
              <a:t>budget </a:t>
            </a:r>
            <a:r>
              <a:rPr lang="en-US" sz="2200" dirty="0"/>
              <a:t>authority that is provided in laws other than appropriations </a:t>
            </a:r>
            <a:r>
              <a:rPr lang="en-US" sz="2200" dirty="0" smtClean="0"/>
              <a:t>acts</a:t>
            </a:r>
          </a:p>
          <a:p>
            <a:endParaRPr lang="en-US" sz="800" dirty="0"/>
          </a:p>
          <a:p>
            <a:r>
              <a:rPr lang="en-US" sz="2200" dirty="0"/>
              <a:t>Most commonly associated with entitlement programs (Social Security, Medicare, etc.) </a:t>
            </a:r>
            <a:r>
              <a:rPr lang="en-US" sz="2200" u="sng" dirty="0"/>
              <a:t>but</a:t>
            </a:r>
            <a:r>
              <a:rPr lang="en-US" sz="2200" dirty="0"/>
              <a:t> also supports </a:t>
            </a:r>
            <a:r>
              <a:rPr lang="en-US" sz="2200" dirty="0" smtClean="0"/>
              <a:t>R&amp;D</a:t>
            </a:r>
          </a:p>
          <a:p>
            <a:endParaRPr lang="en-US" sz="800" dirty="0"/>
          </a:p>
          <a:p>
            <a:r>
              <a:rPr lang="en-US" sz="2200" i="1" dirty="0"/>
              <a:t>Not subject to discretionary </a:t>
            </a:r>
            <a:r>
              <a:rPr lang="en-US" sz="2200" i="1" dirty="0" smtClean="0"/>
              <a:t>caps</a:t>
            </a:r>
          </a:p>
          <a:p>
            <a:endParaRPr lang="en-US" sz="800" i="1" dirty="0"/>
          </a:p>
          <a:p>
            <a:r>
              <a:rPr lang="en-US" sz="2200" dirty="0"/>
              <a:t>In FY 2017, the Administration is seeking legislation to provide mandatory funding for NSF </a:t>
            </a:r>
            <a:r>
              <a:rPr lang="en-US" sz="2200" u="sng" dirty="0"/>
              <a:t>on a one-time basis</a:t>
            </a:r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5B0667-37DF-4036-B60C-D947B612284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821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784" y="457200"/>
            <a:ext cx="7543800" cy="80295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FY 2017 Status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1769"/>
            <a:ext cx="8229600" cy="4525963"/>
          </a:xfrm>
        </p:spPr>
        <p:txBody>
          <a:bodyPr/>
          <a:lstStyle/>
          <a:p>
            <a:r>
              <a:rPr lang="en-US" dirty="0" smtClean="0"/>
              <a:t>Continuing Resolution through Dec. 9</a:t>
            </a:r>
          </a:p>
          <a:p>
            <a:pPr lvl="1"/>
            <a:r>
              <a:rPr lang="en-US" dirty="0" smtClean="0"/>
              <a:t>Enacted Sept. 29, 2016</a:t>
            </a:r>
          </a:p>
          <a:p>
            <a:pPr lvl="1"/>
            <a:r>
              <a:rPr lang="en-US" dirty="0" smtClean="0"/>
              <a:t>P.L. 114-223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Congress to return after election to complete action on FY 2017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5B0667-37DF-4036-B60C-D947B612284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9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856566"/>
              </p:ext>
            </p:extLst>
          </p:nvPr>
        </p:nvGraphicFramePr>
        <p:xfrm>
          <a:off x="289560" y="518160"/>
          <a:ext cx="8564880" cy="5821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EF6B18-9349-4280-A410-2889BDFC2B5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999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EF6B18-9349-4280-A410-2889BDFC2B5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" y="533400"/>
            <a:ext cx="7442200" cy="558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79808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nsideNSF Document" ma:contentTypeID="0x010100EDB22D60EB357741B4D070D01F44F59600C2BB2A9CF2C6EF4AA7A3C18326782422" ma:contentTypeVersion="4" ma:contentTypeDescription="" ma:contentTypeScope="" ma:versionID="aa3b17ab02ef4dc95775d87bb2afa7db">
  <xsd:schema xmlns:xsd="http://www.w3.org/2001/XMLSchema" xmlns:xs="http://www.w3.org/2001/XMLSchema" xmlns:p="http://schemas.microsoft.com/office/2006/metadata/properties" xmlns:ns2="e77df2dc-1bb8-42a7-bebd-d4908e2d581a" xmlns:ns3="http://schemas.microsoft.com/sharepoint/v4" targetNamespace="http://schemas.microsoft.com/office/2006/metadata/properties" ma:root="true" ma:fieldsID="cb162a15618247682533da655adc9f81" ns2:_="" ns3:_="">
    <xsd:import namespace="e77df2dc-1bb8-42a7-bebd-d4908e2d581a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DocumentTitle" minOccurs="0"/>
                <xsd:element ref="ns2:DocumentNumber" minOccurs="0"/>
                <xsd:element ref="ns2:h65b59bf86ed4479ac17c44c5537174e" minOccurs="0"/>
                <xsd:element ref="ns2:TaxCatchAll" minOccurs="0"/>
                <xsd:element ref="ns2:TaxCatchAllLabel" minOccurs="0"/>
                <xsd:element ref="ns2:l2f871ed324148e3b9f8319301eb4058" minOccurs="0"/>
                <xsd:element ref="ns2:bb4506ab385d48bfad4eaff21e13a2a6" minOccurs="0"/>
                <xsd:element ref="ns3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7df2dc-1bb8-42a7-bebd-d4908e2d581a" elementFormDefault="qualified">
    <xsd:import namespace="http://schemas.microsoft.com/office/2006/documentManagement/types"/>
    <xsd:import namespace="http://schemas.microsoft.com/office/infopath/2007/PartnerControls"/>
    <xsd:element name="DocumentTitle" ma:index="2" nillable="true" ma:displayName="DocumentTitle" ma:internalName="DocumentTitle">
      <xsd:simpleType>
        <xsd:restriction base="dms:Text">
          <xsd:maxLength value="255"/>
        </xsd:restriction>
      </xsd:simpleType>
    </xsd:element>
    <xsd:element name="DocumentNumber" ma:index="3" nillable="true" ma:displayName="DocumentNumber" ma:internalName="DocumentNumber">
      <xsd:simpleType>
        <xsd:restriction base="dms:Text">
          <xsd:maxLength value="255"/>
        </xsd:restriction>
      </xsd:simpleType>
    </xsd:element>
    <xsd:element name="h65b59bf86ed4479ac17c44c5537174e" ma:index="8" nillable="true" ma:taxonomy="true" ma:internalName="h65b59bf86ed4479ac17c44c5537174e" ma:taxonomyFieldName="DocumentOwner" ma:displayName="DocumentOwner" ma:default="" ma:fieldId="{165b59bf-86ed-4479-ac17-c44c5537174e}" ma:sspId="2cd2ecdf-620f-444c-bba1-c5450418390f" ma:termSetId="fc989db5-0fdf-4297-bed7-ce52227f6a0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57de5454-f45e-4820-98b6-b3d2a356d1b9}" ma:internalName="TaxCatchAll" ma:showField="CatchAllData" ma:web="e77df2dc-1bb8-42a7-bebd-d4908e2d58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57de5454-f45e-4820-98b6-b3d2a356d1b9}" ma:internalName="TaxCatchAllLabel" ma:readOnly="true" ma:showField="CatchAllDataLabel" ma:web="e77df2dc-1bb8-42a7-bebd-d4908e2d58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2f871ed324148e3b9f8319301eb4058" ma:index="12" nillable="true" ma:taxonomy="true" ma:internalName="l2f871ed324148e3b9f8319301eb4058" ma:taxonomyFieldName="DocumentTopic" ma:displayName="DocumentTopic" ma:default="" ma:fieldId="{52f871ed-3241-48e3-b9f8-319301eb4058}" ma:sspId="2cd2ecdf-620f-444c-bba1-c5450418390f" ma:termSetId="95f96331-3e8d-4b03-b690-a7f4c1ed211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b4506ab385d48bfad4eaff21e13a2a6" ma:index="14" nillable="true" ma:taxonomy="true" ma:internalName="bb4506ab385d48bfad4eaff21e13a2a6" ma:taxonomyFieldName="DocumentType" ma:displayName="DocumentType" ma:default="" ma:fieldId="{bb4506ab-385d-48bf-ad4e-aff21e13a2a6}" ma:sspId="2cd2ecdf-620f-444c-bba1-c5450418390f" ma:termSetId="b7a181bf-2032-4f02-b781-1ea1f4c1dcd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7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IconOverlay xmlns="http://schemas.microsoft.com/sharepoint/v4" xsi:nil="true"/>
    <TaxCatchAll xmlns="e77df2dc-1bb8-42a7-bebd-d4908e2d581a">
      <Value xmlns="e77df2dc-1bb8-42a7-bebd-d4908e2d581a">237</Value>
      <Value xmlns="e77df2dc-1bb8-42a7-bebd-d4908e2d581a">258</Value>
      <Value xmlns="e77df2dc-1bb8-42a7-bebd-d4908e2d581a">248</Value>
    </TaxCatchAll>
    <l2f871ed324148e3b9f8319301eb4058 xmlns="e77df2dc-1bb8-42a7-bebd-d4908e2d581a">Communications|35d977f6-936b-4874-8bb4-d4ce5f6ba556</l2f871ed324148e3b9f8319301eb4058>
    <DocumentNumber xmlns="e77df2dc-1bb8-42a7-bebd-d4908e2d581a" xsi:nil="true"/>
    <h65b59bf86ed4479ac17c44c5537174e xmlns="e77df2dc-1bb8-42a7-bebd-d4908e2d581a">OD/OLPA|9be36ad4-a830-4541-8de8-7f0bd838b3fb</h65b59bf86ed4479ac17c44c5537174e>
    <DocumentTitle xmlns="e77df2dc-1bb8-42a7-bebd-d4908e2d581a">PowerPoint Template 2</DocumentTitle>
    <bb4506ab385d48bfad4eaff21e13a2a6 xmlns="e77df2dc-1bb8-42a7-bebd-d4908e2d581a">Presentation Slides|e5b016b9-712f-4724-a3ea-c156eed84e82</bb4506ab385d48bfad4eaff21e13a2a6>
  </documentManagement>
</p:properti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046B71D7-AF1C-4F87-ADFF-4A5BFDD8961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AC2506-67E7-4C9B-B2AD-84A1179790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7df2dc-1bb8-42a7-bebd-d4908e2d581a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B4E981-1726-46CB-92A3-1DA417041544}">
  <ds:schemaRefs>
    <ds:schemaRef ds:uri="http://schemas.microsoft.com/office/2006/metadata/properties"/>
    <ds:schemaRef ds:uri="http://schemas.microsoft.com/sharepoint/v4"/>
    <ds:schemaRef ds:uri="e77df2dc-1bb8-42a7-bebd-d4908e2d581a"/>
  </ds:schemaRefs>
</ds:datastoreItem>
</file>

<file path=customXml/itemProps4.xml><?xml version="1.0" encoding="utf-8"?>
<ds:datastoreItem xmlns:ds="http://schemas.openxmlformats.org/officeDocument/2006/customXml" ds:itemID="{4EBA7AFC-BFAC-4372-B719-8EF68C432EA7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563</Words>
  <Application>Microsoft Office PowerPoint</Application>
  <PresentationFormat>On-screen Show (4:3)</PresentationFormat>
  <Paragraphs>105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Default Design</vt:lpstr>
      <vt:lpstr>Worksheet</vt:lpstr>
      <vt:lpstr>NSF Budget / Congressional Update  NSF Business &amp; Operations Advisory Committee November 29, 2016</vt:lpstr>
      <vt:lpstr>NSF Appropriations FY 2000 – FY 2016 (Millions of Current Dollars)</vt:lpstr>
      <vt:lpstr>PowerPoint Presentation</vt:lpstr>
      <vt:lpstr>PowerPoint Presentation</vt:lpstr>
      <vt:lpstr>FY 2017 NSF Funding Comparisons</vt:lpstr>
      <vt:lpstr>What is meant by mandatory funding?</vt:lpstr>
      <vt:lpstr>FY 2017 Status</vt:lpstr>
      <vt:lpstr>PowerPoint Presentation</vt:lpstr>
      <vt:lpstr>PowerPoint Presentation</vt:lpstr>
      <vt:lpstr>PowerPoint Presentation</vt:lpstr>
      <vt:lpstr>Senate </vt:lpstr>
      <vt:lpstr>House of Representatives</vt:lpstr>
    </vt:vector>
  </TitlesOfParts>
  <Company>National Science Foundation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 2</dc:title>
  <dc:creator>OD/OLPA</dc:creator>
  <cp:lastModifiedBy>Rich, Jeffrey S.</cp:lastModifiedBy>
  <cp:revision>327</cp:revision>
  <cp:lastPrinted>2016-09-16T19:12:52Z</cp:lastPrinted>
  <dcterms:created xsi:type="dcterms:W3CDTF">2007-03-29T20:49:31Z</dcterms:created>
  <dcterms:modified xsi:type="dcterms:W3CDTF">2016-11-28T22:10:00Z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opic">
    <vt:lpwstr>237;#Communications|35d977f6-936b-4874-8bb4-d4ce5f6ba556</vt:lpwstr>
  </property>
  <property fmtid="{D5CDD505-2E9C-101B-9397-08002B2CF9AE}" pid="3" name="DocumentType">
    <vt:lpwstr>248;#Presentation Slides|e5b016b9-712f-4724-a3ea-c156eed84e82</vt:lpwstr>
  </property>
  <property fmtid="{D5CDD505-2E9C-101B-9397-08002B2CF9AE}" pid="4" name="DocumentOwner">
    <vt:lpwstr>258;#OD/OLPA|9be36ad4-a830-4541-8de8-7f0bd838b3fb</vt:lpwstr>
  </property>
</Properties>
</file>